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6858000" cx="12192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ihWnXFHCXiGltgbSqTS6o2WB64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06FC24F-69DE-43DE-8F2B-5509B8558062}">
  <a:tblStyle styleId="{D06FC24F-69DE-43DE-8F2B-5509B855806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customschemas.google.com/relationships/presentationmetadata" Target="meta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86a37bfa3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1186a37bfa3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17d94c5a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117d94c5a5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86a37bfa3_0_71"/>
          <p:cNvSpPr txBox="1"/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" name="Google Shape;86;g1186a37bfa3_0_71"/>
          <p:cNvSpPr txBox="1"/>
          <p:nvPr>
            <p:ph idx="1" type="subTitle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7" name="Google Shape;87;g1186a37bfa3_0_7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86a37bfa3_0_75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0" name="Google Shape;90;g1186a37bfa3_0_7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1" name="Google Shape;91;g1186a37bfa3_0_7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86a37bfa3_0_79"/>
          <p:cNvSpPr txBox="1"/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4" name="Google Shape;94;g1186a37bfa3_0_7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86a37bfa3_0_82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7" name="Google Shape;97;g1186a37bfa3_0_8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8" name="Google Shape;98;g1186a37bfa3_0_8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86a37bfa3_0_8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g1186a37bfa3_0_86"/>
          <p:cNvSpPr txBox="1"/>
          <p:nvPr>
            <p:ph idx="1" type="body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2" name="Google Shape;102;g1186a37bfa3_0_86"/>
          <p:cNvSpPr txBox="1"/>
          <p:nvPr>
            <p:ph idx="2" type="body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3" name="Google Shape;103;g1186a37bfa3_0_8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86a37bfa3_0_92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07" name="Google Shape;107;g1186a37bfa3_0_92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8" name="Google Shape;108;g1186a37bfa3_0_9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86a37bfa3_0_96"/>
          <p:cNvSpPr txBox="1"/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1" name="Google Shape;111;g1186a37bfa3_0_9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86a37bfa3_0_9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1186a37bfa3_0_9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15" name="Google Shape;115;g1186a37bfa3_0_9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6" name="Google Shape;116;g1186a37bfa3_0_9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17" name="Google Shape;117;g1186a37bfa3_0_9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86a37bfa3_0_106"/>
          <p:cNvSpPr txBox="1"/>
          <p:nvPr>
            <p:ph hasCustomPrompt="1" type="title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21" name="Google Shape;121;g1186a37bfa3_0_106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22" name="Google Shape;122;g1186a37bfa3_0_10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86a37bfa3_0_1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86a37bfa3_0_112"/>
          <p:cNvSpPr txBox="1"/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7" name="Google Shape;127;g1186a37bfa3_0_1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28" name="Google Shape;128;g1186a37bfa3_0_1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g1186a37bfa3_0_1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g1186a37bfa3_0_1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86a37bfa3_0_6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g1186a37bfa3_0_6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g1186a37bfa3_0_6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35" name="Google Shape;135;g1186a37bfa3_0_59"/>
          <p:cNvPicPr preferRelativeResize="0"/>
          <p:nvPr/>
        </p:nvPicPr>
        <p:blipFill rotWithShape="1">
          <a:blip r:embed="rId3">
            <a:alphaModFix amt="52999"/>
          </a:blip>
          <a:srcRect b="0" l="0" r="62945" t="0"/>
          <a:stretch/>
        </p:blipFill>
        <p:spPr>
          <a:xfrm flipH="1">
            <a:off x="9117901" y="3211537"/>
            <a:ext cx="3042360" cy="342100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1186a37bfa3_0_59"/>
          <p:cNvSpPr txBox="1"/>
          <p:nvPr/>
        </p:nvSpPr>
        <p:spPr>
          <a:xfrm>
            <a:off x="491876" y="1647400"/>
            <a:ext cx="4664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Laporan Final Project - Stage 1</a:t>
            </a:r>
            <a:endParaRPr b="1"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EDA</a:t>
            </a:r>
            <a:endParaRPr b="1"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g1186a37bfa3_0_59"/>
          <p:cNvSpPr txBox="1"/>
          <p:nvPr/>
        </p:nvSpPr>
        <p:spPr>
          <a:xfrm>
            <a:off x="491877" y="4550500"/>
            <a:ext cx="387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Harta, Tahta, Data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Google Shape;138;g1186a37bfa3_0_59"/>
          <p:cNvCxnSpPr/>
          <p:nvPr/>
        </p:nvCxnSpPr>
        <p:spPr>
          <a:xfrm>
            <a:off x="617294" y="3942671"/>
            <a:ext cx="2524500" cy="231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9" name="Google Shape;139;g1186a37bfa3_0_59"/>
          <p:cNvSpPr txBox="1"/>
          <p:nvPr/>
        </p:nvSpPr>
        <p:spPr>
          <a:xfrm>
            <a:off x="505802" y="5284715"/>
            <a:ext cx="322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(dipresentasikan setiap sesi mentoring)</a:t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"/>
          <p:cNvSpPr/>
          <p:nvPr/>
        </p:nvSpPr>
        <p:spPr>
          <a:xfrm>
            <a:off x="178999" y="-40534"/>
            <a:ext cx="11943343" cy="901890"/>
          </a:xfrm>
          <a:prstGeom prst="homePlate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UNIVARIATE ANALYSIS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1" name="Google Shape;221;p10"/>
          <p:cNvCxnSpPr/>
          <p:nvPr/>
        </p:nvCxnSpPr>
        <p:spPr>
          <a:xfrm>
            <a:off x="10347" y="818535"/>
            <a:ext cx="12192000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2" name="Google Shape;222;p10"/>
          <p:cNvSpPr txBox="1"/>
          <p:nvPr/>
        </p:nvSpPr>
        <p:spPr>
          <a:xfrm>
            <a:off x="387804" y="950408"/>
            <a:ext cx="24470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 Plot (Categorical)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804" y="1408792"/>
            <a:ext cx="3197225" cy="70268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4" name="Google Shape;22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804" y="2177144"/>
            <a:ext cx="7838770" cy="451394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5" name="Google Shape;225;p10"/>
          <p:cNvSpPr txBox="1"/>
          <p:nvPr/>
        </p:nvSpPr>
        <p:spPr>
          <a:xfrm>
            <a:off x="8389256" y="2746160"/>
            <a:ext cx="3628573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Insight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Mayoritas `poutcome` (hasil dari campaign sebelumnya) bernilai unknown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Mayoritas user dihubungi melalui contact celluar (`contact`)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Mayoritas user dihubungi pada bulan Mei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Distribusi user pada yang memiliki KPR dan tidak, cukup berdekatan (`housing`)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Mayoritas user tidak gagal bayar (`default`)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Mayoritas user tidak memiliki utang (`loan`)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Mayoritas user tidak subscribe pada term deposit (`y`)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"/>
          <p:cNvSpPr/>
          <p:nvPr/>
        </p:nvSpPr>
        <p:spPr>
          <a:xfrm>
            <a:off x="178999" y="-40534"/>
            <a:ext cx="11943343" cy="901890"/>
          </a:xfrm>
          <a:prstGeom prst="homePlate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BIVARIATE ANALYSIS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1" name="Google Shape;231;p11"/>
          <p:cNvCxnSpPr/>
          <p:nvPr/>
        </p:nvCxnSpPr>
        <p:spPr>
          <a:xfrm>
            <a:off x="10347" y="818535"/>
            <a:ext cx="12192000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2" name="Google Shape;23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568" y="2082055"/>
            <a:ext cx="10115550" cy="3362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3" name="Google Shape;233;p11"/>
          <p:cNvSpPr txBox="1"/>
          <p:nvPr/>
        </p:nvSpPr>
        <p:spPr>
          <a:xfrm>
            <a:off x="370568" y="1615359"/>
            <a:ext cx="99490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Karena kolom target masih bertipe categorical (yes/no), perlu kita ubah ke tipe numerical (0/1) agar dapat di plot ke heatmap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"/>
          <p:cNvSpPr/>
          <p:nvPr/>
        </p:nvSpPr>
        <p:spPr>
          <a:xfrm>
            <a:off x="178999" y="-40534"/>
            <a:ext cx="11943343" cy="901890"/>
          </a:xfrm>
          <a:prstGeom prst="homePlate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BIVARIATE ANALYSIS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9" name="Google Shape;239;p12"/>
          <p:cNvCxnSpPr/>
          <p:nvPr/>
        </p:nvCxnSpPr>
        <p:spPr>
          <a:xfrm>
            <a:off x="10347" y="818535"/>
            <a:ext cx="12192000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0" name="Google Shape;24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314" y="1694542"/>
            <a:ext cx="5905500" cy="274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1" name="Google Shape;241;p12"/>
          <p:cNvSpPr txBox="1"/>
          <p:nvPr/>
        </p:nvSpPr>
        <p:spPr>
          <a:xfrm>
            <a:off x="390314" y="1335314"/>
            <a:ext cx="12788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Korelasi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4000" y="1613266"/>
            <a:ext cx="4921023" cy="466933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3" name="Google Shape;243;p12"/>
          <p:cNvSpPr txBox="1"/>
          <p:nvPr/>
        </p:nvSpPr>
        <p:spPr>
          <a:xfrm>
            <a:off x="6493571" y="1269203"/>
            <a:ext cx="12788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Heatmap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2"/>
          <p:cNvSpPr txBox="1"/>
          <p:nvPr/>
        </p:nvSpPr>
        <p:spPr>
          <a:xfrm>
            <a:off x="666977" y="5061021"/>
            <a:ext cx="611777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Insight: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pdays memiliki korelasi positif lemah dengan previous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Untuk kolom target, duration memiliki korelasi positif lemah dengan y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"/>
          <p:cNvSpPr/>
          <p:nvPr/>
        </p:nvSpPr>
        <p:spPr>
          <a:xfrm>
            <a:off x="178999" y="-40534"/>
            <a:ext cx="11943343" cy="901890"/>
          </a:xfrm>
          <a:prstGeom prst="homePlate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BIVARIATE ANALYSIS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0" name="Google Shape;250;p13"/>
          <p:cNvCxnSpPr/>
          <p:nvPr/>
        </p:nvCxnSpPr>
        <p:spPr>
          <a:xfrm>
            <a:off x="10347" y="818535"/>
            <a:ext cx="12192000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51" name="Google Shape;25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113" y="1571470"/>
            <a:ext cx="3905250" cy="125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2" name="Google Shape;25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8517" y="1571470"/>
            <a:ext cx="7518370" cy="482729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3" name="Google Shape;253;p13"/>
          <p:cNvSpPr txBox="1"/>
          <p:nvPr/>
        </p:nvSpPr>
        <p:spPr>
          <a:xfrm>
            <a:off x="295113" y="1220873"/>
            <a:ext cx="246260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Distplot dengan hue target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"/>
          <p:cNvSpPr/>
          <p:nvPr/>
        </p:nvSpPr>
        <p:spPr>
          <a:xfrm>
            <a:off x="178999" y="-40534"/>
            <a:ext cx="11943343" cy="901890"/>
          </a:xfrm>
          <a:prstGeom prst="homePlate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BIVARIATE ANALYSIS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9" name="Google Shape;259;p14"/>
          <p:cNvCxnSpPr/>
          <p:nvPr/>
        </p:nvCxnSpPr>
        <p:spPr>
          <a:xfrm>
            <a:off x="10347" y="818535"/>
            <a:ext cx="12192000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0" name="Google Shape;260;p14"/>
          <p:cNvSpPr txBox="1"/>
          <p:nvPr/>
        </p:nvSpPr>
        <p:spPr>
          <a:xfrm>
            <a:off x="295113" y="1220873"/>
            <a:ext cx="246260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Countplot dengan hue target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714" y="1528650"/>
            <a:ext cx="4247858" cy="85406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2" name="Google Shape;26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714" y="2495033"/>
            <a:ext cx="7471455" cy="425241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3" name="Google Shape;263;p14"/>
          <p:cNvSpPr txBox="1"/>
          <p:nvPr/>
        </p:nvSpPr>
        <p:spPr>
          <a:xfrm>
            <a:off x="8051802" y="3404621"/>
            <a:ext cx="3907970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Insight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Tampaknya user yang tidak gagal bayar (no pada `default`) lebih cenderung untuk subscribe ke term deposit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4625" lvl="0" marL="174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Tampaknya user yang tidak punya utang (no pada `loan`) lebih cenderung untuk subscribe ke term deposit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/>
          <p:nvPr/>
        </p:nvSpPr>
        <p:spPr>
          <a:xfrm>
            <a:off x="178999" y="-40534"/>
            <a:ext cx="11943343" cy="901890"/>
          </a:xfrm>
          <a:prstGeom prst="homePlate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INSIGHT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9" name="Google Shape;269;p15"/>
          <p:cNvCxnSpPr/>
          <p:nvPr/>
        </p:nvCxnSpPr>
        <p:spPr>
          <a:xfrm>
            <a:off x="10347" y="818535"/>
            <a:ext cx="12192000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0" name="Google Shape;2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37" y="1381125"/>
            <a:ext cx="11744325" cy="4095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1" name="Google Shape;271;p15"/>
          <p:cNvSpPr txBox="1"/>
          <p:nvPr/>
        </p:nvSpPr>
        <p:spPr>
          <a:xfrm>
            <a:off x="489856" y="5633107"/>
            <a:ext cx="1110705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Jumlah campaign 1-3 tampaknya adalah jumlah yang optimum agar user subscribe ke term deposit. Tim marketing harus menemukan metode campaign yang optimal agar cukup 1 sampai 3 kali user dihubungi, user akan mau untuk subscribe ke deposit.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/>
          <p:nvPr/>
        </p:nvSpPr>
        <p:spPr>
          <a:xfrm>
            <a:off x="178999" y="-40534"/>
            <a:ext cx="11943343" cy="901890"/>
          </a:xfrm>
          <a:prstGeom prst="homePlate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INSIGHT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7" name="Google Shape;277;p16"/>
          <p:cNvCxnSpPr/>
          <p:nvPr/>
        </p:nvCxnSpPr>
        <p:spPr>
          <a:xfrm>
            <a:off x="10347" y="818535"/>
            <a:ext cx="12192000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8" name="Google Shape;278;p16"/>
          <p:cNvSpPr txBox="1"/>
          <p:nvPr/>
        </p:nvSpPr>
        <p:spPr>
          <a:xfrm>
            <a:off x="338656" y="4962247"/>
            <a:ext cx="1110705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Mayoritas user yang dihubungi tim marketing memiliki range umur dari 30 – 40. Tampaknya perlu diberikan teknik persuasi yang berbeda untuk setiap kategori umur, misal:</a:t>
            </a:r>
            <a:endParaRPr/>
          </a:p>
          <a:p>
            <a:pPr indent="-285750" lvl="0" marL="4492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Untuk rentang umur 30-40, mendaftar deposito bisa bermanfaat untuk biaya anak kuliah</a:t>
            </a:r>
            <a:endParaRPr/>
          </a:p>
          <a:p>
            <a:pPr indent="-285750" lvl="0" marL="4492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Untuk rentang umur 40-50, mendaftar deposito bisa bermanfaat untuk persiapan pensiun hari tua</a:t>
            </a:r>
            <a:endParaRPr/>
          </a:p>
        </p:txBody>
      </p:sp>
      <p:pic>
        <p:nvPicPr>
          <p:cNvPr id="279" name="Google Shape;27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656" y="1020534"/>
            <a:ext cx="9604595" cy="376917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7d94c5a5b_0_0"/>
          <p:cNvSpPr/>
          <p:nvPr/>
        </p:nvSpPr>
        <p:spPr>
          <a:xfrm>
            <a:off x="178999" y="-40534"/>
            <a:ext cx="11943300" cy="901800"/>
          </a:xfrm>
          <a:prstGeom prst="homePlate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INSIGHT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5" name="Google Shape;285;g117d94c5a5b_0_0"/>
          <p:cNvCxnSpPr/>
          <p:nvPr/>
        </p:nvCxnSpPr>
        <p:spPr>
          <a:xfrm>
            <a:off x="10347" y="818535"/>
            <a:ext cx="12192000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86" name="Google Shape;286;g117d94c5a5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275" y="1028241"/>
            <a:ext cx="6762750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117d94c5a5b_0_0"/>
          <p:cNvSpPr txBox="1"/>
          <p:nvPr/>
        </p:nvSpPr>
        <p:spPr>
          <a:xfrm>
            <a:off x="1344925" y="4669300"/>
            <a:ext cx="100278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Dari Boxplot Contact and Duration, customer yang durasi teleponnya singkat cenderung menolak tawaran deposito. Artinya kita dapat menduga jika menit-menit awal (1-3 menit awal) adalah waktu yang sangat menentukan/krusial untuk menawarkan deposito. Harus dicek apa saja yg sudah disampaikan oleh tim sales/customer success pada 1-3 menit awal. Ketika tidak mendapatkan atensi pada 2 menit awal, maka customer akan menolak (churn). Ketika kita bisa menyampaikan informasi dengan baik di 1-3 menit pertama, maka ada potensi berhasil (masuk kategori 5-6 menit)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Business rekomendasi: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1. Menstandarisasi teks yang akan kita sampaikan ke customer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2. Karena produk kita sebenarnya bagus dan artinya mereka yg sudah memakai produk kita retention ratenya tinggi. Maka bisa jadi business rekomendasi kedua, yaitu testimoni produk dari pengguna sebelumnya 2-3 menit awal penyampaian benefit dan testimoni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"/>
          <p:cNvSpPr/>
          <p:nvPr/>
        </p:nvSpPr>
        <p:spPr>
          <a:xfrm>
            <a:off x="178999" y="-40534"/>
            <a:ext cx="11943343" cy="901890"/>
          </a:xfrm>
          <a:prstGeom prst="homePlate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 DESCRIPTION</a:t>
            </a:r>
            <a:endParaRPr/>
          </a:p>
        </p:txBody>
      </p:sp>
      <p:cxnSp>
        <p:nvCxnSpPr>
          <p:cNvPr id="145" name="Google Shape;145;p2"/>
          <p:cNvCxnSpPr/>
          <p:nvPr/>
        </p:nvCxnSpPr>
        <p:spPr>
          <a:xfrm>
            <a:off x="10347" y="818535"/>
            <a:ext cx="12192000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146" name="Google Shape;146;p2"/>
          <p:cNvGraphicFramePr/>
          <p:nvPr/>
        </p:nvGraphicFramePr>
        <p:xfrm>
          <a:off x="451045" y="10074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{D06FC24F-69DE-43DE-8F2B-5509B8558062}</a:tableStyleId>
              </a:tblPr>
              <a:tblGrid>
                <a:gridCol w="1346000"/>
                <a:gridCol w="6019800"/>
              </a:tblGrid>
              <a:tr h="194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/>
                        <a:t>Column Name</a:t>
                      </a:r>
                      <a:endParaRPr b="1" sz="1400" u="none" cap="none" strike="noStrike"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/>
                        <a:t>Description</a:t>
                      </a:r>
                      <a:endParaRPr b="1" sz="1400" u="none" cap="none" strike="noStrike"/>
                    </a:p>
                  </a:txBody>
                  <a:tcPr marT="45725" marB="45725" marR="91450" marL="91450">
                    <a:solidFill>
                      <a:srgbClr val="8DA9DB"/>
                    </a:solidFill>
                  </a:tcPr>
                </a:tc>
              </a:tr>
              <a:tr h="194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Age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Umur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94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Job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Pekerjaan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194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Marital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Status Pernikahan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94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Education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Tingkat Pendidikan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194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Default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Apakah user punya kredit gagal bayar? (y/n)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94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Balance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Rata-rata Saldo Tahunan, dalam euro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194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Housing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Apakah user punya KPR? (y/n)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194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Loan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Apakah user punya utang? (y/n)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194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Contact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Jenis kontak untuk komunikasi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194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Day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Tanggal saat terakhir dihubungi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194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Month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Bulan saat terakhir dihubungi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194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Duration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Durasi kontak saat terakhir dihubungi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194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Campaign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Jumlah berapa kali user dihubungi selama campaign saat ini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194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Pdays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Jumlah hari yang telah lewat sejak user dihubungi saat campaign sebelumnya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194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Previous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Jumlah berapa kali user dihubungi selama campaign sebelumnya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194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poutcome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Hasil campaign sebelumnya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194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Y</a:t>
                      </a:r>
                      <a:endParaRPr sz="1400"/>
                    </a:p>
                  </a:txBody>
                  <a:tcPr marT="45725" marB="45725" marR="91450" marL="91450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Apakah user mendaftar ke deposito? (y/n)</a:t>
                      </a:r>
                      <a:endParaRPr sz="1400"/>
                    </a:p>
                  </a:txBody>
                  <a:tcPr marT="45725" marB="45725" marR="91450" marL="91450">
                    <a:solidFill>
                      <a:srgbClr val="C4E0B2"/>
                    </a:solidFill>
                  </a:tcPr>
                </a:tc>
              </a:tr>
            </a:tbl>
          </a:graphicData>
        </a:graphic>
      </p:graphicFrame>
      <p:sp>
        <p:nvSpPr>
          <p:cNvPr id="147" name="Google Shape;147;p2"/>
          <p:cNvSpPr/>
          <p:nvPr/>
        </p:nvSpPr>
        <p:spPr>
          <a:xfrm>
            <a:off x="7962900" y="1295400"/>
            <a:ext cx="1352550" cy="4744065"/>
          </a:xfrm>
          <a:prstGeom prst="rightBrace">
            <a:avLst>
              <a:gd fmla="val 8333" name="adj1"/>
              <a:gd fmla="val 22694" name="adj2"/>
            </a:avLst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"/>
          <p:cNvSpPr txBox="1"/>
          <p:nvPr/>
        </p:nvSpPr>
        <p:spPr>
          <a:xfrm>
            <a:off x="9803567" y="1424066"/>
            <a:ext cx="1283108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9" name="Google Shape;149;p2"/>
          <p:cNvCxnSpPr/>
          <p:nvPr/>
        </p:nvCxnSpPr>
        <p:spPr>
          <a:xfrm>
            <a:off x="7962900" y="6385810"/>
            <a:ext cx="1495893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50" name="Google Shape;150;p2"/>
          <p:cNvSpPr txBox="1"/>
          <p:nvPr/>
        </p:nvSpPr>
        <p:spPr>
          <a:xfrm>
            <a:off x="9826906" y="6093422"/>
            <a:ext cx="123642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"/>
          <p:cNvSpPr/>
          <p:nvPr/>
        </p:nvSpPr>
        <p:spPr>
          <a:xfrm>
            <a:off x="178999" y="-40534"/>
            <a:ext cx="11943343" cy="901890"/>
          </a:xfrm>
          <a:prstGeom prst="homePlate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DESCRIPTIVE STATISTICS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6" name="Google Shape;156;p3"/>
          <p:cNvCxnSpPr/>
          <p:nvPr/>
        </p:nvCxnSpPr>
        <p:spPr>
          <a:xfrm>
            <a:off x="10347" y="818535"/>
            <a:ext cx="12192000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7" name="Google Shape;15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999" y="1268614"/>
            <a:ext cx="6848414" cy="165163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8" name="Google Shape;158;p3"/>
          <p:cNvSpPr txBox="1"/>
          <p:nvPr/>
        </p:nvSpPr>
        <p:spPr>
          <a:xfrm>
            <a:off x="391887" y="3572650"/>
            <a:ext cx="6635526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Insight 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train terdiri atas 17 kolom dan 45211 baris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Tidak terdapat data yang duplikat pada dataset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Tidak terdapat missing values/null pada dataset → Tidak perlu menggunakan drop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Tipe data untuk setiap kolom sudah sesuai</a:t>
            </a:r>
            <a:endParaRPr/>
          </a:p>
        </p:txBody>
      </p:sp>
      <p:pic>
        <p:nvPicPr>
          <p:cNvPr id="159" name="Google Shape;15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63027" y="1268614"/>
            <a:ext cx="4437086" cy="460807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"/>
          <p:cNvSpPr/>
          <p:nvPr/>
        </p:nvSpPr>
        <p:spPr>
          <a:xfrm>
            <a:off x="178999" y="-40534"/>
            <a:ext cx="11943343" cy="901890"/>
          </a:xfrm>
          <a:prstGeom prst="homePlate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DESCRIPTIVE STATISTICS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p4"/>
          <p:cNvCxnSpPr/>
          <p:nvPr/>
        </p:nvCxnSpPr>
        <p:spPr>
          <a:xfrm>
            <a:off x="10347" y="818535"/>
            <a:ext cx="12192000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6" name="Google Shape;16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178" y="1677603"/>
            <a:ext cx="5481864" cy="383730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7" name="Google Shape;167;p4"/>
          <p:cNvSpPr txBox="1"/>
          <p:nvPr/>
        </p:nvSpPr>
        <p:spPr>
          <a:xfrm>
            <a:off x="367393" y="1149341"/>
            <a:ext cx="79737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Memisahkan kolom dengan tipe data numerical (integer) dengan categorical (string)</a:t>
            </a:r>
            <a:endParaRPr/>
          </a:p>
        </p:txBody>
      </p:sp>
      <p:pic>
        <p:nvPicPr>
          <p:cNvPr id="168" name="Google Shape;16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0051" y="1677604"/>
            <a:ext cx="2722256" cy="383730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9" name="Google Shape;169;p4"/>
          <p:cNvSpPr txBox="1"/>
          <p:nvPr/>
        </p:nvSpPr>
        <p:spPr>
          <a:xfrm>
            <a:off x="3884184" y="5870188"/>
            <a:ext cx="45329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Dari hasil pengecekan, seluruh tipe data telah sesuai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"/>
          <p:cNvSpPr/>
          <p:nvPr/>
        </p:nvSpPr>
        <p:spPr>
          <a:xfrm>
            <a:off x="178999" y="-40534"/>
            <a:ext cx="11943343" cy="901890"/>
          </a:xfrm>
          <a:prstGeom prst="homePlate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DESCRIPTIVE STATISTICS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" name="Google Shape;175;p5"/>
          <p:cNvCxnSpPr/>
          <p:nvPr/>
        </p:nvCxnSpPr>
        <p:spPr>
          <a:xfrm>
            <a:off x="10347" y="818535"/>
            <a:ext cx="12192000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6" name="Google Shape;176;p5"/>
          <p:cNvSpPr txBox="1"/>
          <p:nvPr/>
        </p:nvSpPr>
        <p:spPr>
          <a:xfrm>
            <a:off x="389202" y="1105221"/>
            <a:ext cx="46883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Cek Nilai Summary pada Kolom Tipe Numerikal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295" y="1677605"/>
            <a:ext cx="5667375" cy="2333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" name="Google Shape;178;p5"/>
          <p:cNvSpPr txBox="1"/>
          <p:nvPr/>
        </p:nvSpPr>
        <p:spPr>
          <a:xfrm>
            <a:off x="483295" y="4367784"/>
            <a:ext cx="1143293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Insight :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Kolom `age` sepertinya berdistribusi normal karena memiliki nilai mean dan median yang berdekatan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Kolom `pdays` menunjukkan jumlah hari yang yang telah berlalu setelah user ini dihubungi pada campaign sebelumnya. Nilai -1 menunjukkan bahwa user tidak dihubungi pada campaign sebelumnya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Kolom `balance` menunjukkan jumlah saldo user dalam bank. Terdapat nilai negatif disini, apakah mungkin saldo bernilai negatif (utang?)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Pada kolom lain tidak terdapat keanehan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/>
          <p:cNvSpPr/>
          <p:nvPr/>
        </p:nvSpPr>
        <p:spPr>
          <a:xfrm>
            <a:off x="178999" y="-40534"/>
            <a:ext cx="11943343" cy="901890"/>
          </a:xfrm>
          <a:prstGeom prst="homePlate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DESCRIPTIVE STATISTICS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" name="Google Shape;184;p6"/>
          <p:cNvCxnSpPr/>
          <p:nvPr/>
        </p:nvCxnSpPr>
        <p:spPr>
          <a:xfrm>
            <a:off x="10347" y="818535"/>
            <a:ext cx="12192000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5" name="Google Shape;185;p6"/>
          <p:cNvSpPr txBox="1"/>
          <p:nvPr/>
        </p:nvSpPr>
        <p:spPr>
          <a:xfrm>
            <a:off x="389202" y="1105221"/>
            <a:ext cx="47532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Cek Nilai Summary pada Kolom Tipe Categorical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202" y="1677605"/>
            <a:ext cx="5238750" cy="1543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" name="Google Shape;187;p6"/>
          <p:cNvSpPr txBox="1"/>
          <p:nvPr/>
        </p:nvSpPr>
        <p:spPr>
          <a:xfrm>
            <a:off x="389202" y="3423707"/>
            <a:ext cx="6117770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Insight: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98% user tidak gagal bayar (`default`)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Lebih dari 80% user tidak melakukan subsribe ke term deposit (`y`) →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imbalance. Mungkin perlu dilakukan undersampling atau oversamping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Lebih dari 80% user tidak memiliki utang (`loan`)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Kolom `marital` didominasi (proporsi lebih dari 50%) oleh user dengan status married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"/>
          <p:cNvSpPr/>
          <p:nvPr/>
        </p:nvSpPr>
        <p:spPr>
          <a:xfrm>
            <a:off x="178999" y="-40534"/>
            <a:ext cx="11943343" cy="901890"/>
          </a:xfrm>
          <a:prstGeom prst="homePlate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DESCRIPTIVE STATISTICS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3" name="Google Shape;193;p7"/>
          <p:cNvCxnSpPr/>
          <p:nvPr/>
        </p:nvCxnSpPr>
        <p:spPr>
          <a:xfrm>
            <a:off x="10347" y="818535"/>
            <a:ext cx="12192000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4" name="Google Shape;194;p7"/>
          <p:cNvSpPr txBox="1"/>
          <p:nvPr/>
        </p:nvSpPr>
        <p:spPr>
          <a:xfrm>
            <a:off x="389202" y="1105221"/>
            <a:ext cx="43958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 Counting pada Kolom Tipe Categorical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202" y="1677605"/>
            <a:ext cx="3076575" cy="4933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6" name="Google Shape;19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8285" y="1677605"/>
            <a:ext cx="2133600" cy="4924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7" name="Google Shape;19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04393" y="1677605"/>
            <a:ext cx="1762125" cy="676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"/>
          <p:cNvSpPr/>
          <p:nvPr/>
        </p:nvSpPr>
        <p:spPr>
          <a:xfrm>
            <a:off x="178999" y="-40534"/>
            <a:ext cx="11943343" cy="901890"/>
          </a:xfrm>
          <a:prstGeom prst="homePlate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UNIVARIATE ANALYSIS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3" name="Google Shape;203;p8"/>
          <p:cNvCxnSpPr/>
          <p:nvPr/>
        </p:nvCxnSpPr>
        <p:spPr>
          <a:xfrm>
            <a:off x="10347" y="818535"/>
            <a:ext cx="12192000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4" name="Google Shape;20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690" y="1641247"/>
            <a:ext cx="7991475" cy="3343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5" name="Google Shape;205;p8"/>
          <p:cNvSpPr txBox="1"/>
          <p:nvPr/>
        </p:nvSpPr>
        <p:spPr>
          <a:xfrm>
            <a:off x="389202" y="5133441"/>
            <a:ext cx="611777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Insight: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Hampir semua kolom memiliki outliers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‘day’ tidak memiliki outliers karena menunjukkan Tanggal pada bulan, sehingga nilainya 1 s/d 31</a:t>
            </a:r>
            <a:endParaRPr/>
          </a:p>
        </p:txBody>
      </p:sp>
      <p:sp>
        <p:nvSpPr>
          <p:cNvPr id="206" name="Google Shape;206;p8"/>
          <p:cNvSpPr txBox="1"/>
          <p:nvPr/>
        </p:nvSpPr>
        <p:spPr>
          <a:xfrm>
            <a:off x="503690" y="1155417"/>
            <a:ext cx="21665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Box Plot (Numerikal)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"/>
          <p:cNvSpPr/>
          <p:nvPr/>
        </p:nvSpPr>
        <p:spPr>
          <a:xfrm>
            <a:off x="178999" y="-40534"/>
            <a:ext cx="11943343" cy="901890"/>
          </a:xfrm>
          <a:prstGeom prst="homePlate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UNIVARIATE ANALYSIS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2" name="Google Shape;212;p9"/>
          <p:cNvCxnSpPr/>
          <p:nvPr/>
        </p:nvCxnSpPr>
        <p:spPr>
          <a:xfrm>
            <a:off x="10347" y="818535"/>
            <a:ext cx="12192000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3" name="Google Shape;21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804" y="1408793"/>
            <a:ext cx="6800850" cy="5143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4" name="Google Shape;214;p9"/>
          <p:cNvSpPr txBox="1"/>
          <p:nvPr/>
        </p:nvSpPr>
        <p:spPr>
          <a:xfrm>
            <a:off x="387804" y="950408"/>
            <a:ext cx="21830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 Plot (Numerikal)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9"/>
          <p:cNvSpPr txBox="1"/>
          <p:nvPr/>
        </p:nvSpPr>
        <p:spPr>
          <a:xfrm>
            <a:off x="7602802" y="2474893"/>
            <a:ext cx="4201394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Insight: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2619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Hampir seluruh feature berdistribusi positively skewed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2619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`day` tampak memiliki 3 puncak (trimodal distribution)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Saran: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Melakukan log transformasi untuk feature yang sangat skewed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2022-03-05T09:08:27Z</dcterms:created>
  <dc:creator>Alfikri Ramadhan</dc:creator>
</cp:coreProperties>
</file>